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0"/>
  </p:notesMasterIdLst>
  <p:sldIdLst>
    <p:sldId id="256" r:id="rId5"/>
    <p:sldId id="278" r:id="rId6"/>
    <p:sldId id="279" r:id="rId7"/>
    <p:sldId id="277" r:id="rId8"/>
    <p:sldId id="280" r:id="rId9"/>
    <p:sldId id="295" r:id="rId10"/>
    <p:sldId id="296" r:id="rId11"/>
    <p:sldId id="284" r:id="rId12"/>
    <p:sldId id="286" r:id="rId13"/>
    <p:sldId id="285" r:id="rId14"/>
    <p:sldId id="281" r:id="rId15"/>
    <p:sldId id="300" r:id="rId16"/>
    <p:sldId id="283" r:id="rId17"/>
    <p:sldId id="291" r:id="rId18"/>
    <p:sldId id="287" r:id="rId19"/>
    <p:sldId id="282" r:id="rId20"/>
    <p:sldId id="288" r:id="rId21"/>
    <p:sldId id="290" r:id="rId22"/>
    <p:sldId id="289" r:id="rId23"/>
    <p:sldId id="299" r:id="rId24"/>
    <p:sldId id="293" r:id="rId25"/>
    <p:sldId id="294" r:id="rId26"/>
    <p:sldId id="297" r:id="rId27"/>
    <p:sldId id="302" r:id="rId28"/>
    <p:sldId id="301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F0F3"/>
    <a:srgbClr val="F1F6F9"/>
    <a:srgbClr val="E2ECF2"/>
    <a:srgbClr val="FEDF24"/>
    <a:srgbClr val="97C0DA"/>
    <a:srgbClr val="414CA1"/>
    <a:srgbClr val="F7DC67"/>
    <a:srgbClr val="CCC276"/>
    <a:srgbClr val="FFFF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DCC1DB-6CFD-42D1-A9F2-B0EC3C368FCD}" v="214" dt="2023-04-30T13:38:42.8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0" autoAdjust="0"/>
    <p:restoredTop sz="94660"/>
  </p:normalViewPr>
  <p:slideViewPr>
    <p:cSldViewPr snapToGrid="0">
      <p:cViewPr varScale="1">
        <p:scale>
          <a:sx n="87" d="100"/>
          <a:sy n="87" d="100"/>
        </p:scale>
        <p:origin x="2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656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Stock items color 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098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5/1/2023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5/1/2023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t>5/1/2023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5/1/2023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t>5/1/2023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t>5/1/2023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linkedin.com/in/courtney-woolum/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27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8" name="Rectangle 29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anchor="b">
            <a:normAutofit/>
          </a:bodyPr>
          <a:lstStyle/>
          <a:p>
            <a:pPr algn="l"/>
            <a:r>
              <a:rPr lang="en-US" sz="4600">
                <a:solidFill>
                  <a:srgbClr val="FFFFFF"/>
                </a:solidFill>
              </a:rPr>
              <a:t>Jumping into a power bi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>
                <a:solidFill>
                  <a:srgbClr val="FFFFFF"/>
                </a:solidFill>
              </a:rPr>
              <a:t>Courtney Woolum</a:t>
            </a:r>
          </a:p>
          <a:p>
            <a:pPr>
              <a:lnSpc>
                <a:spcPct val="90000"/>
              </a:lnSpc>
            </a:pPr>
            <a:r>
              <a:rPr lang="en-US" sz="1400">
                <a:solidFill>
                  <a:srgbClr val="FFFFFF"/>
                </a:solidFill>
              </a:rPr>
              <a:t>Database Administrator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ectangle 176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Rectangle 182">
            <a:extLst>
              <a:ext uri="{FF2B5EF4-FFF2-40B4-BE49-F238E27FC236}">
                <a16:creationId xmlns:a16="http://schemas.microsoft.com/office/drawing/2014/main" id="{774A886E-E8EF-48CC-8764-20EAE4538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C857782-AF86-781E-7574-F2371FBFC3D3}"/>
              </a:ext>
            </a:extLst>
          </p:cNvPr>
          <p:cNvSpPr/>
          <p:nvPr/>
        </p:nvSpPr>
        <p:spPr>
          <a:xfrm>
            <a:off x="0" y="0"/>
            <a:ext cx="4319081" cy="6858000"/>
          </a:xfrm>
          <a:prstGeom prst="rect">
            <a:avLst/>
          </a:prstGeom>
          <a:solidFill>
            <a:schemeClr val="tx2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03F953-3BE8-3FE7-8BCF-F18DECBEA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05" y="640080"/>
            <a:ext cx="3378099" cy="40771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cap="all" spc="2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Import &amp; transform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8A1E3-7FD3-4452-42CC-AA4262CB7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6806" y="4915401"/>
            <a:ext cx="3378098" cy="13034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1600" dirty="0"/>
              <a:t>Data Prep</a:t>
            </a:r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EB1993F9-CFC5-495F-9F26-199534453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71704" y="4831176"/>
            <a:ext cx="2743200" cy="0"/>
          </a:xfrm>
          <a:prstGeom prst="line">
            <a:avLst/>
          </a:prstGeom>
          <a:ln w="19050">
            <a:solidFill>
              <a:srgbClr val="3D5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Placeholder 7" descr="Graphical user interface&#10;&#10;Description automatically generated">
            <a:extLst>
              <a:ext uri="{FF2B5EF4-FFF2-40B4-BE49-F238E27FC236}">
                <a16:creationId xmlns:a16="http://schemas.microsoft.com/office/drawing/2014/main" id="{9C84AC0A-7F68-0C9D-437B-47834D0F119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3622" r="-2" b="3668"/>
          <a:stretch/>
        </p:blipFill>
        <p:spPr>
          <a:xfrm>
            <a:off x="4654984" y="640080"/>
            <a:ext cx="6896936" cy="55788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88615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3E94E91-C77D-F959-5BE8-689FCC873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9B563D-EB97-E92D-0B7B-6A6F7F62D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127" y="2033219"/>
            <a:ext cx="4897267" cy="1648251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/>
              <a:t>Tables connected by an FK automatically pulled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Expand during Transform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Saves needing to bring the table in manually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/>
              <a:t>Otherwise manually add w/ a Relationship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Always shoot for simplicity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70908F6-BB5F-5DAB-4C0C-58221244AB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7949" b="1"/>
          <a:stretch/>
        </p:blipFill>
        <p:spPr>
          <a:xfrm>
            <a:off x="989623" y="3770579"/>
            <a:ext cx="4931772" cy="2015130"/>
          </a:xfrm>
          <a:prstGeom prst="rect">
            <a:avLst/>
          </a:prstGeom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F50657-0D2E-EDFD-420A-F57CFEF41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709" y="577855"/>
            <a:ext cx="4330057" cy="15246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D486964-0E39-D808-1A4D-5BCA00CD77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89" b="67374"/>
          <a:stretch/>
        </p:blipFill>
        <p:spPr>
          <a:xfrm>
            <a:off x="6654709" y="2416200"/>
            <a:ext cx="4330057" cy="17565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A6DEA0-4148-CB13-8EE8-96BB9A0303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3" t="-660" r="-103" b="2190"/>
          <a:stretch/>
        </p:blipFill>
        <p:spPr>
          <a:xfrm>
            <a:off x="6654709" y="4597879"/>
            <a:ext cx="4547668" cy="13509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9834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7F110-F66C-4B2B-C359-C3F8448F0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F73EB2-2752-4B08-7938-7BA2FFCF3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5825405" cy="40233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b="1" dirty="0"/>
              <a:t>Import Data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/>
              <a:t> </a:t>
            </a:r>
            <a:r>
              <a:rPr lang="en-US" sz="2000" dirty="0"/>
              <a:t>Pulls the data into memory stored within the file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 Removes the need for direct access to the dataset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 Preferred approach</a:t>
            </a:r>
          </a:p>
          <a:p>
            <a:pPr marL="0" indent="0">
              <a:buNone/>
            </a:pPr>
            <a:r>
              <a:rPr lang="en-US" sz="2000" b="1" dirty="0"/>
              <a:t>Direct Query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/>
              <a:t> </a:t>
            </a:r>
            <a:r>
              <a:rPr lang="en-US" sz="2000" dirty="0"/>
              <a:t>Requires a direct connection to the data sources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Not ideal when needing to work offline from non-local sources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 More performant when working with larger data sets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 Heavily restricted on robust features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Examples: Calculated columns, relationships, certain visuals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38127B-9001-A9BF-0802-6755AE3FC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560" y="1470012"/>
            <a:ext cx="2730640" cy="49977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8158473-8E9F-BEBA-8963-C7C889119DF8}"/>
              </a:ext>
            </a:extLst>
          </p:cNvPr>
          <p:cNvSpPr txBox="1">
            <a:spLocks/>
          </p:cNvSpPr>
          <p:nvPr/>
        </p:nvSpPr>
        <p:spPr>
          <a:xfrm>
            <a:off x="6557350" y="619621"/>
            <a:ext cx="5634650" cy="1064703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Tw Cen MT" panose="020B0602020104020603" pitchFamily="34" charset="0"/>
              <a:buNone/>
            </a:pPr>
            <a:r>
              <a:rPr lang="en-US" sz="2000" dirty="0"/>
              <a:t>Power BI Supports 160+ </a:t>
            </a:r>
            <a:br>
              <a:rPr lang="en-US" sz="2000" dirty="0"/>
            </a:br>
            <a:r>
              <a:rPr lang="en-US" sz="2000" dirty="0"/>
              <a:t>Unique Data Source Types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51540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76CBA-B930-099C-B587-66D13E47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Cleanup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2EC63-91B2-EF4B-66B5-FF8CC6BDA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40280"/>
            <a:ext cx="3935578" cy="2408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Change Tracking: </a:t>
            </a:r>
            <a:r>
              <a:rPr lang="en-US" sz="2000" dirty="0"/>
              <a:t>Series of steps representing all transformations on the select dataset</a:t>
            </a:r>
            <a:endParaRPr lang="en-US" sz="2000" b="1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 Add and remove steps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 View changes made at each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 Gear indicates additional options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7E1E00-9B13-755B-7D1B-13FF0F6E6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66944" y="965606"/>
            <a:ext cx="3220130" cy="5416631"/>
          </a:xfrm>
        </p:spPr>
        <p:txBody>
          <a:bodyPr>
            <a:normAutofit/>
          </a:bodyPr>
          <a:lstStyle/>
          <a:p>
            <a:r>
              <a:rPr lang="en-US" sz="2000" b="1" dirty="0"/>
              <a:t>Table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Custom Column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Index Column</a:t>
            </a:r>
          </a:p>
          <a:p>
            <a:r>
              <a:rPr lang="en-US" sz="2000" b="1" dirty="0"/>
              <a:t>Column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Remove Other Columns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Replace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Remove Duplicates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Filter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Remove Empty “Blank”</a:t>
            </a:r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13B4BC-57AA-32F2-3482-3362482609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859" b="14073"/>
          <a:stretch/>
        </p:blipFill>
        <p:spPr>
          <a:xfrm>
            <a:off x="9102629" y="2396003"/>
            <a:ext cx="2026894" cy="41419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38E92A-FEAF-D7B6-0BF8-94A0BD2A5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978" y="4680543"/>
            <a:ext cx="2314898" cy="16290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958F9B-0662-8BBD-287D-A556E51F3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7074" y="1149972"/>
            <a:ext cx="3258005" cy="9431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97963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A62B7-861C-51E2-3238-8A5DA0F7B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DB78DD-A165-B63E-BC58-FB4932A6E6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0788" y="2084832"/>
            <a:ext cx="479359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Definition:</a:t>
            </a:r>
            <a:r>
              <a:rPr lang="en-US" sz="2000" dirty="0"/>
              <a:t> How tables in a model correlate to each other.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 Most noticeable when creating visuals with columns from multiple tables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 Causes unexpected results when missing</a:t>
            </a:r>
          </a:p>
          <a:p>
            <a:pPr marL="0" indent="0">
              <a:buNone/>
            </a:pPr>
            <a:r>
              <a:rPr lang="en-US" sz="2000" b="1" dirty="0"/>
              <a:t>Example</a:t>
            </a:r>
            <a:r>
              <a:rPr lang="en-US" sz="2000" dirty="0"/>
              <a:t>: </a:t>
            </a:r>
            <a:br>
              <a:rPr lang="en-US" sz="2000" dirty="0"/>
            </a:b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/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Website.InvoiceDetails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TotalProfit</a:t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Application.Cities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SalesTerritory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2D9C5A-CC27-405B-40B7-9E26469E2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788" y="5243940"/>
            <a:ext cx="4701540" cy="10288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1BB880-348E-B328-AFE6-993BB35B8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164" y="585217"/>
            <a:ext cx="6163535" cy="30540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F1B362-BC6B-EE83-85AA-D28848661EC4}"/>
              </a:ext>
            </a:extLst>
          </p:cNvPr>
          <p:cNvSpPr txBox="1"/>
          <p:nvPr/>
        </p:nvSpPr>
        <p:spPr>
          <a:xfrm>
            <a:off x="5884164" y="281680"/>
            <a:ext cx="6163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Without Relationship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C0534B-F138-92F1-6566-F9D75D861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877056"/>
            <a:ext cx="5951698" cy="29809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D105AA-DD6A-C539-C85E-63533058788E}"/>
              </a:ext>
            </a:extLst>
          </p:cNvPr>
          <p:cNvSpPr txBox="1"/>
          <p:nvPr/>
        </p:nvSpPr>
        <p:spPr>
          <a:xfrm>
            <a:off x="5884164" y="3639313"/>
            <a:ext cx="6163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With Relationship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2C1A3B-0BB4-17A5-5943-FF35EFD65BFF}"/>
              </a:ext>
            </a:extLst>
          </p:cNvPr>
          <p:cNvCxnSpPr>
            <a:cxnSpLocks/>
          </p:cNvCxnSpPr>
          <p:nvPr/>
        </p:nvCxnSpPr>
        <p:spPr>
          <a:xfrm>
            <a:off x="6096000" y="3639313"/>
            <a:ext cx="59516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07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8851B6-C0B2-95F9-1E45-3373CBE39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</a:t>
            </a:r>
            <a:r>
              <a:rPr lang="en-US" sz="3200" dirty="0"/>
              <a:t>vs</a:t>
            </a:r>
            <a:r>
              <a:rPr lang="en-US" dirty="0"/>
              <a:t> Views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6A299E-BBB9-5878-234D-B78A74CB30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8"/>
          <a:stretch/>
        </p:blipFill>
        <p:spPr>
          <a:xfrm>
            <a:off x="412178" y="2578607"/>
            <a:ext cx="8060861" cy="4168726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1BF72E-55B3-DD1C-2BB8-A7DDB778C7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18" b="3604"/>
          <a:stretch/>
        </p:blipFill>
        <p:spPr>
          <a:xfrm>
            <a:off x="8486755" y="2578607"/>
            <a:ext cx="3356910" cy="416872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5940FB8-CB41-B2A4-0549-801368BCB2E4}"/>
              </a:ext>
            </a:extLst>
          </p:cNvPr>
          <p:cNvSpPr/>
          <p:nvPr/>
        </p:nvSpPr>
        <p:spPr>
          <a:xfrm>
            <a:off x="398461" y="2578607"/>
            <a:ext cx="11556543" cy="41687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A95E6F-48F3-B391-5BC3-FE0E032B7C1A}"/>
              </a:ext>
            </a:extLst>
          </p:cNvPr>
          <p:cNvSpPr txBox="1"/>
          <p:nvPr/>
        </p:nvSpPr>
        <p:spPr>
          <a:xfrm>
            <a:off x="412178" y="1971447"/>
            <a:ext cx="1155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Always shoot for readability over complexity. Leverage a view at least when the relationships start to spiderweb.</a:t>
            </a:r>
          </a:p>
        </p:txBody>
      </p:sp>
    </p:spTree>
    <p:extLst>
      <p:ext uri="{BB962C8B-B14F-4D97-AF65-F5344CB8AC3E}">
        <p14:creationId xmlns:p14="http://schemas.microsoft.com/office/powerpoint/2010/main" val="3891907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11E3D-D894-BC57-306B-CC633F9B6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Queries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BDAAE1-8479-58D6-0CA8-4492CFE908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84265" y="978408"/>
            <a:ext cx="4389120" cy="1371600"/>
          </a:xfrm>
        </p:spPr>
        <p:txBody>
          <a:bodyPr>
            <a:normAutofit fontScale="92500" lnSpcReduction="20000"/>
          </a:bodyPr>
          <a:lstStyle/>
          <a:p>
            <a:r>
              <a:rPr lang="en-US" sz="2200" b="1" dirty="0"/>
              <a:t>Merge</a:t>
            </a:r>
            <a:endParaRPr lang="en-US" sz="19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Serves as a Join between two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Great for OUTER joins – Notice NULL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INNER join clears out all NULL or missing values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AB27B9-CA11-EE26-BD23-049BB2732B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41"/>
          <a:stretch/>
        </p:blipFill>
        <p:spPr>
          <a:xfrm>
            <a:off x="6631641" y="2532888"/>
            <a:ext cx="5147008" cy="33467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17CAA2-D316-288B-5EFA-E66261F6326E}"/>
              </a:ext>
            </a:extLst>
          </p:cNvPr>
          <p:cNvSpPr txBox="1"/>
          <p:nvPr/>
        </p:nvSpPr>
        <p:spPr>
          <a:xfrm>
            <a:off x="982515" y="1819282"/>
            <a:ext cx="420848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buClr>
                <a:schemeClr val="accent1"/>
              </a:buClr>
            </a:pPr>
            <a:r>
              <a:rPr lang="en-US" sz="2000" b="1" dirty="0"/>
              <a:t>Append</a:t>
            </a:r>
            <a:endParaRPr lang="en-US" sz="1600" b="1" dirty="0"/>
          </a:p>
          <a:p>
            <a:pPr marL="285750" indent="-285750" defTabSz="9144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Serves as a type of UNION</a:t>
            </a:r>
          </a:p>
          <a:p>
            <a:pPr marL="285750" indent="-285750" defTabSz="9144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Only combines like column names</a:t>
            </a:r>
          </a:p>
          <a:p>
            <a:pPr marL="285750" indent="-285750" defTabSz="9144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Builds out other columns as needed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05C04C5-C659-42C6-50A1-2E3240661645}"/>
              </a:ext>
            </a:extLst>
          </p:cNvPr>
          <p:cNvGrpSpPr/>
          <p:nvPr/>
        </p:nvGrpSpPr>
        <p:grpSpPr>
          <a:xfrm>
            <a:off x="2883060" y="3091151"/>
            <a:ext cx="3230685" cy="1962730"/>
            <a:chOff x="591507" y="3429000"/>
            <a:chExt cx="3230685" cy="196273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08338AD-7C40-60D8-251F-4FB57B5FA3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5417"/>
            <a:stretch/>
          </p:blipFill>
          <p:spPr>
            <a:xfrm>
              <a:off x="637227" y="3978132"/>
              <a:ext cx="3113129" cy="136226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6DCC09-F9B8-D784-A4FE-6AEE4CC3F287}"/>
                </a:ext>
              </a:extLst>
            </p:cNvPr>
            <p:cNvSpPr txBox="1"/>
            <p:nvPr/>
          </p:nvSpPr>
          <p:spPr>
            <a:xfrm>
              <a:off x="1053278" y="3429000"/>
              <a:ext cx="22810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Non-Matching Columns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2925802-C107-AA1D-0199-9001D087F959}"/>
                </a:ext>
              </a:extLst>
            </p:cNvPr>
            <p:cNvSpPr/>
            <p:nvPr/>
          </p:nvSpPr>
          <p:spPr>
            <a:xfrm>
              <a:off x="591507" y="3429000"/>
              <a:ext cx="3230685" cy="196273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BA870D5-D671-A1E7-E516-76B2C28EDC49}"/>
              </a:ext>
            </a:extLst>
          </p:cNvPr>
          <p:cNvGrpSpPr/>
          <p:nvPr/>
        </p:nvGrpSpPr>
        <p:grpSpPr>
          <a:xfrm>
            <a:off x="816728" y="3091151"/>
            <a:ext cx="1996649" cy="3131669"/>
            <a:chOff x="4193839" y="3022242"/>
            <a:chExt cx="1996649" cy="313166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AC49589-D88F-EB5F-89C2-1375E60D8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5997" y="3540011"/>
              <a:ext cx="1810003" cy="246731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640F74-7829-40CE-BB81-E059B7D516F6}"/>
                </a:ext>
              </a:extLst>
            </p:cNvPr>
            <p:cNvSpPr txBox="1"/>
            <p:nvPr/>
          </p:nvSpPr>
          <p:spPr>
            <a:xfrm>
              <a:off x="4285997" y="3025274"/>
              <a:ext cx="18151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Matching Columns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BA49A5A-270C-5985-29B6-7BE680A83432}"/>
                </a:ext>
              </a:extLst>
            </p:cNvPr>
            <p:cNvSpPr/>
            <p:nvPr/>
          </p:nvSpPr>
          <p:spPr>
            <a:xfrm>
              <a:off x="4193839" y="3022242"/>
              <a:ext cx="1996649" cy="313166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8FD29F-5623-5F39-4898-43FC9797D140}"/>
              </a:ext>
            </a:extLst>
          </p:cNvPr>
          <p:cNvCxnSpPr/>
          <p:nvPr/>
        </p:nvCxnSpPr>
        <p:spPr>
          <a:xfrm flipV="1">
            <a:off x="6272784" y="331268"/>
            <a:ext cx="0" cy="6217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985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853C3-E464-D277-FA53-8CB927C8A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6" name="Picture Placeholder 5" descr="Icon&#10;&#10;Description automatically generated with low confidence">
            <a:extLst>
              <a:ext uri="{FF2B5EF4-FFF2-40B4-BE49-F238E27FC236}">
                <a16:creationId xmlns:a16="http://schemas.microsoft.com/office/drawing/2014/main" id="{00C56216-33C5-5B5F-C381-4A8A71394ED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9087" b="29087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16757-07B0-ADF3-B2F1-FCA4A1CC5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Appealing &amp; Functional Design</a:t>
            </a:r>
          </a:p>
        </p:txBody>
      </p:sp>
    </p:spTree>
    <p:extLst>
      <p:ext uri="{BB962C8B-B14F-4D97-AF65-F5344CB8AC3E}">
        <p14:creationId xmlns:p14="http://schemas.microsoft.com/office/powerpoint/2010/main" val="280583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8E1E9-025E-1824-2637-D6AE3E978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&amp; Column Charts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B5A8ED-F3B7-FA52-3533-199DC6EAC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2871" y="2641598"/>
            <a:ext cx="4754880" cy="822960"/>
          </a:xfrm>
        </p:spPr>
        <p:txBody>
          <a:bodyPr/>
          <a:lstStyle/>
          <a:p>
            <a:r>
              <a:rPr lang="en-US" dirty="0"/>
              <a:t>Stacked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F2D565-BC44-9257-4D40-3785000E3D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8892" y="2641597"/>
            <a:ext cx="4754880" cy="822960"/>
          </a:xfrm>
        </p:spPr>
        <p:txBody>
          <a:bodyPr/>
          <a:lstStyle/>
          <a:p>
            <a:r>
              <a:rPr lang="en-US" dirty="0"/>
              <a:t>Clustered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958EF7-F94E-2983-1CB7-F1F190330CA1}"/>
              </a:ext>
            </a:extLst>
          </p:cNvPr>
          <p:cNvSpPr txBox="1"/>
          <p:nvPr/>
        </p:nvSpPr>
        <p:spPr>
          <a:xfrm>
            <a:off x="960120" y="2017460"/>
            <a:ext cx="9419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buClr>
                <a:schemeClr val="accent1"/>
              </a:buClr>
            </a:pPr>
            <a:r>
              <a:rPr lang="en-US" sz="2000" dirty="0"/>
              <a:t>The data being analyzed will clearly trend towards one over the other.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3DE2756-D6D9-0202-E481-A05B65FC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303" y="3386317"/>
            <a:ext cx="4051827" cy="29996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3ACD9C-E5AA-00F0-C047-9D44614E7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892" y="3386317"/>
            <a:ext cx="3990439" cy="303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40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ECA50F6-2CC7-5CDA-612C-D6DEC7A40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29403C4-C470-27A8-F98B-FB27F56298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Geographic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Fully interactive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More format options than Shape Map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Doesn’t support custom maps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Details such as borders not available</a:t>
            </a:r>
          </a:p>
          <a:p>
            <a:pPr marL="0" indent="0">
              <a:buNone/>
            </a:pPr>
            <a:r>
              <a:rPr lang="en-US" b="1" dirty="0"/>
              <a:t>Shape Map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Basic country outline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Out of the box state/county country maps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Import custom map JSON for granular details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Customize borders and gradients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Demo later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9DB7B34-741C-63A0-AC55-0FCBA58D51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36913" y="958292"/>
            <a:ext cx="5707762" cy="5175503"/>
          </a:xfrm>
        </p:spPr>
        <p:txBody>
          <a:bodyPr>
            <a:normAutofit/>
          </a:bodyPr>
          <a:lstStyle/>
          <a:p>
            <a:pPr marL="0" indent="-45720">
              <a:buNone/>
            </a:pPr>
            <a:r>
              <a:rPr lang="en-US" b="1" dirty="0"/>
              <a:t>Definition: </a:t>
            </a:r>
            <a:r>
              <a:rPr lang="en-US" dirty="0"/>
              <a:t>Visual representation of location information </a:t>
            </a:r>
            <a:endParaRPr lang="en-US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Pairs well with other visuals as a filter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Highly Customizable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1A33B53-D946-2072-A5DF-ABB15ACC14A9}"/>
              </a:ext>
            </a:extLst>
          </p:cNvPr>
          <p:cNvGrpSpPr/>
          <p:nvPr/>
        </p:nvGrpSpPr>
        <p:grpSpPr>
          <a:xfrm>
            <a:off x="6096000" y="2414015"/>
            <a:ext cx="5864352" cy="4188622"/>
            <a:chOff x="6096000" y="1087466"/>
            <a:chExt cx="5864352" cy="418862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BA765F2-D81C-642D-722C-4A44DC92DA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838"/>
            <a:stretch/>
          </p:blipFill>
          <p:spPr>
            <a:xfrm>
              <a:off x="6096000" y="1087466"/>
              <a:ext cx="5864352" cy="243163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34C4DDE-60F3-5895-2D26-26B3B6D0E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5111" y="3519102"/>
              <a:ext cx="2875068" cy="17569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6C11699-F7C5-1F99-C149-537AD96C1B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672" t="16000" r="35951" b="12249"/>
            <a:stretch/>
          </p:blipFill>
          <p:spPr>
            <a:xfrm>
              <a:off x="9149290" y="3519102"/>
              <a:ext cx="2743583" cy="17569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875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Courtney Woolum</a:t>
            </a:r>
            <a:br>
              <a:rPr lang="en-US"/>
            </a:br>
            <a:r>
              <a:rPr lang="en-US" sz="2400"/>
              <a:t>Matrix Pointe software</a:t>
            </a:r>
            <a:endParaRPr lang="en-US" sz="240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90A5C0F-036B-EFDD-DD5C-67DC60569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5441328" cy="40233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 Fulltime DBA in law software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Consultant for small and large companies in administration, reporting, Power BI, and database development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 Receiver of short-timeline projects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Champion of making more work for myself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 Lover </a:t>
            </a:r>
            <a:r>
              <a:rPr lang="en-US"/>
              <a:t>of teaching</a:t>
            </a:r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71445B18-E187-06DC-82EE-AB56B59534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0666" y="3761296"/>
            <a:ext cx="4754880" cy="432014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Mom: 2 cats, 2 dogs, and 1 tiny human</a:t>
            </a:r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C17F973D-F483-341C-B0B6-880FA6B8AF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39" r="13439"/>
          <a:stretch/>
        </p:blipFill>
        <p:spPr>
          <a:xfrm>
            <a:off x="7902213" y="220607"/>
            <a:ext cx="3084943" cy="31641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CDD2766-00A5-037D-332E-4216ED591A9B}"/>
              </a:ext>
            </a:extLst>
          </p:cNvPr>
          <p:cNvGrpSpPr/>
          <p:nvPr/>
        </p:nvGrpSpPr>
        <p:grpSpPr>
          <a:xfrm>
            <a:off x="1024127" y="5633196"/>
            <a:ext cx="2557516" cy="369332"/>
            <a:chOff x="6909757" y="4211782"/>
            <a:chExt cx="2557516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9166307-FA0E-F939-B079-24FC75EF63E3}"/>
                </a:ext>
              </a:extLst>
            </p:cNvPr>
            <p:cNvSpPr txBox="1"/>
            <p:nvPr/>
          </p:nvSpPr>
          <p:spPr>
            <a:xfrm>
              <a:off x="7279089" y="4211782"/>
              <a:ext cx="2188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hlinkClick r:id="rId3"/>
                </a:rPr>
                <a:t>/Courtney-Woolum</a:t>
              </a:r>
              <a:endParaRPr lang="en-US" dirty="0"/>
            </a:p>
          </p:txBody>
        </p:sp>
        <p:pic>
          <p:nvPicPr>
            <p:cNvPr id="1026" name="Picture 2" descr="Linkedin - Free social media icons">
              <a:extLst>
                <a:ext uri="{FF2B5EF4-FFF2-40B4-BE49-F238E27FC236}">
                  <a16:creationId xmlns:a16="http://schemas.microsoft.com/office/drawing/2014/main" id="{BC9C0F9F-CB2B-09C1-2CB3-5D3F7F5463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9757" y="4211782"/>
              <a:ext cx="369332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Picture 25" descr="Shape&#10;&#10;Description automatically generated with low confidence">
            <a:extLst>
              <a:ext uri="{FF2B5EF4-FFF2-40B4-BE49-F238E27FC236}">
                <a16:creationId xmlns:a16="http://schemas.microsoft.com/office/drawing/2014/main" id="{61E5921E-DE63-3CFC-CA38-D002C986421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96925" y="4298434"/>
            <a:ext cx="1050878" cy="105087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4" name="Picture 33" descr="Icon&#10;&#10;Description automatically generated with medium confidence">
            <a:extLst>
              <a:ext uri="{FF2B5EF4-FFF2-40B4-BE49-F238E27FC236}">
                <a16:creationId xmlns:a16="http://schemas.microsoft.com/office/drawing/2014/main" id="{3E2581D2-55BC-8183-6C2D-2D88882AF2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7453" t="-12390" r="-6099" b="-7690"/>
          <a:stretch/>
        </p:blipFill>
        <p:spPr>
          <a:xfrm rot="20147364">
            <a:off x="10727611" y="5608497"/>
            <a:ext cx="1076167" cy="107616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8" name="Picture 37" descr="Chart, funnel chart&#10;&#10;Description automatically generated">
            <a:extLst>
              <a:ext uri="{FF2B5EF4-FFF2-40B4-BE49-F238E27FC236}">
                <a16:creationId xmlns:a16="http://schemas.microsoft.com/office/drawing/2014/main" id="{877181D9-93CC-467F-4046-CA30E86B6AD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0000" t="-13353" r="-8628" b="-1046"/>
          <a:stretch/>
        </p:blipFill>
        <p:spPr>
          <a:xfrm>
            <a:off x="9113992" y="4277652"/>
            <a:ext cx="1542952" cy="148797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DE48D312-8E87-F969-864D-256F59A4464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2414" t="-9736" r="-14828" b="-3364"/>
          <a:stretch/>
        </p:blipFill>
        <p:spPr>
          <a:xfrm>
            <a:off x="7617615" y="5291108"/>
            <a:ext cx="1422841" cy="13726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096788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53D7CD-A5C1-D5C8-C4FC-8842941AD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Slicers				      Date Table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41FE3C-AA89-D4AD-BC89-5831EA3F15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Definition: </a:t>
            </a:r>
            <a:r>
              <a:rPr lang="en-US" dirty="0"/>
              <a:t>A robust filter mechanism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Crucial when dealing with a large dataset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Control visibility and synchronization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Data type dependent options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Each list filters down based upon the other slicer selections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Include multiple columns to create an ordered hierarchy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57F056-C9FA-5F09-EF56-7834215154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4081" y="2240280"/>
            <a:ext cx="4754880" cy="40233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Definition: </a:t>
            </a:r>
            <a:r>
              <a:rPr lang="en-US" dirty="0"/>
              <a:t>A sequential, generated table of date values</a:t>
            </a:r>
            <a:endParaRPr lang="en-US" b="1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Single source of truth for date breakdown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100" dirty="0"/>
              <a:t> One place to maintain composite date keys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700" dirty="0"/>
              <a:t>MMM-YYYY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700" dirty="0"/>
              <a:t>QTR-YY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100" dirty="0"/>
              <a:t> Supports turning off the time</a:t>
            </a:r>
            <a:br>
              <a:rPr lang="en-US" sz="2100" dirty="0"/>
            </a:br>
            <a:r>
              <a:rPr lang="en-US" sz="2100" dirty="0"/>
              <a:t>intelligence setting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100" dirty="0"/>
              <a:t> Generated by a “New Table” script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700" dirty="0"/>
              <a:t>Can rely on min/max of an existing date column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0B47B4-A97A-14EF-F721-E92D68F19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35396" y="704199"/>
            <a:ext cx="428685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454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5516D-0D93-BA50-7B36-CF97DB9DE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to the wise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D7E4AA6-64A4-3CCE-0008-F986BD289E6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252" r="252"/>
          <a:stretch/>
        </p:blipFill>
        <p:spPr>
          <a:xfrm>
            <a:off x="0" y="-1"/>
            <a:ext cx="12188952" cy="45720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185C53-1B31-671F-2C75-86104C46113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 Wish I’d Known Them Sooner</a:t>
            </a:r>
          </a:p>
        </p:txBody>
      </p:sp>
    </p:spTree>
    <p:extLst>
      <p:ext uri="{BB962C8B-B14F-4D97-AF65-F5344CB8AC3E}">
        <p14:creationId xmlns:p14="http://schemas.microsoft.com/office/powerpoint/2010/main" val="3387010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601F12-7023-3152-F196-A07CBF14A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behavior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53FBA1-AC63-FC3B-D72C-29AFA142D8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7" y="2223821"/>
            <a:ext cx="4538471" cy="44403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Keep In Mind:</a:t>
            </a:r>
          </a:p>
          <a:p>
            <a:pPr marL="0" indent="0">
              <a:buNone/>
            </a:pPr>
            <a:r>
              <a:rPr lang="en-US" sz="2000" b="1" dirty="0"/>
              <a:t>Unique customization by visual type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Take the time to get familiar </a:t>
            </a:r>
            <a:r>
              <a:rPr lang="en-US" dirty="0"/>
              <a:t>with them as you need them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Triple check the data. Trust, but verify.</a:t>
            </a:r>
          </a:p>
          <a:p>
            <a:pPr marL="0" indent="0">
              <a:buNone/>
            </a:pPr>
            <a:r>
              <a:rPr lang="en-US" sz="2000" b="1" dirty="0"/>
              <a:t>False Positives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Data may appear to line up, but it’s just coincidence</a:t>
            </a:r>
          </a:p>
          <a:p>
            <a:pPr marL="0" indent="0">
              <a:buNone/>
            </a:pPr>
            <a:r>
              <a:rPr lang="en-US" sz="2000" b="1" dirty="0"/>
              <a:t>Use multiple visual types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View interactions and compare numbers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Uncover missing relationships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Get insight into unexpected results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5FBED3-4743-4874-A053-5F1B9E698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877" y="3695700"/>
            <a:ext cx="2691114" cy="30922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1D6748-9583-BDB8-271D-064E90C1FA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430"/>
          <a:stretch/>
        </p:blipFill>
        <p:spPr>
          <a:xfrm>
            <a:off x="9289877" y="1531039"/>
            <a:ext cx="1798400" cy="20406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5E2FF52-7284-22D2-1C7B-657A08A15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726" y="3765727"/>
            <a:ext cx="3459429" cy="309227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01A9BFE-E810-0591-C881-DA8E7A55FA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3707"/>
          <a:stretch/>
        </p:blipFill>
        <p:spPr>
          <a:xfrm>
            <a:off x="5893321" y="1511988"/>
            <a:ext cx="1641119" cy="2059747"/>
          </a:xfrm>
          <a:prstGeom prst="rect">
            <a:avLst/>
          </a:prstGeom>
        </p:spPr>
      </p:pic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28CDE4F9-9071-0081-0B9B-9333CFC49C08}"/>
              </a:ext>
            </a:extLst>
          </p:cNvPr>
          <p:cNvSpPr txBox="1">
            <a:spLocks/>
          </p:cNvSpPr>
          <p:nvPr/>
        </p:nvSpPr>
        <p:spPr>
          <a:xfrm>
            <a:off x="5804726" y="430134"/>
            <a:ext cx="6112195" cy="1019872"/>
          </a:xfrm>
          <a:prstGeom prst="rect">
            <a:avLst/>
          </a:prstGeom>
        </p:spPr>
        <p:txBody>
          <a:bodyPr vert="horz" lIns="45720" tIns="45720" rIns="45720" bIns="45720" rtlCol="0"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Example: </a:t>
            </a:r>
            <a:r>
              <a:rPr lang="en-US" dirty="0"/>
              <a:t>This custom state visual uses County not City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False positive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City of San Bernadino is also the name of a county</a:t>
            </a:r>
          </a:p>
        </p:txBody>
      </p:sp>
    </p:spTree>
    <p:extLst>
      <p:ext uri="{BB962C8B-B14F-4D97-AF65-F5344CB8AC3E}">
        <p14:creationId xmlns:p14="http://schemas.microsoft.com/office/powerpoint/2010/main" val="1008546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BBD9F-92E8-6FCC-AB81-8FF28AE85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Gems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B2920-6EF3-8A43-3EAF-3BC60612D5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8" y="2400300"/>
            <a:ext cx="4754880" cy="40233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b="1" dirty="0"/>
              <a:t>Column &amp; Measure Tools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Data Type Management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Sort by Column</a:t>
            </a:r>
          </a:p>
          <a:p>
            <a:pPr marL="0" indent="0">
              <a:buNone/>
            </a:pPr>
            <a:r>
              <a:rPr lang="en-US" sz="2000" b="1" dirty="0"/>
              <a:t>Visual Tooltips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Special report with a key value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Displays a pop-up visual</a:t>
            </a:r>
          </a:p>
          <a:p>
            <a:pPr marL="0" indent="-45720">
              <a:buNone/>
            </a:pPr>
            <a:r>
              <a:rPr lang="en-US" sz="2000" b="1" dirty="0"/>
              <a:t>Drill-through</a:t>
            </a:r>
            <a:endParaRPr lang="en-US" sz="1800" b="1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Navigate to a report based on field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Filters the destination by that context</a:t>
            </a:r>
          </a:p>
          <a:p>
            <a:pPr marL="0" indent="-45720">
              <a:buNone/>
            </a:pPr>
            <a:r>
              <a:rPr lang="en-US" sz="2000" b="1" dirty="0"/>
              <a:t>View as Table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dirty="0"/>
              <a:t>Translates a visual into a data table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CB1B9-385B-A5E7-0475-768D99B20B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3645" y="884302"/>
            <a:ext cx="4754880" cy="553935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b="1" dirty="0"/>
              <a:t>Hide Reports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Prevents certain reports from showing in navigation panel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Good for visual tooltips &amp; drill-through targets</a:t>
            </a:r>
          </a:p>
          <a:p>
            <a:pPr marL="0" indent="0">
              <a:buNone/>
            </a:pPr>
            <a:r>
              <a:rPr lang="en-US" sz="2000" b="1" dirty="0"/>
              <a:t>Informational Icons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Use an icon or shape to display help text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Set text as a measure</a:t>
            </a:r>
          </a:p>
          <a:p>
            <a:pPr marL="0" indent="-45720">
              <a:buNone/>
            </a:pPr>
            <a:r>
              <a:rPr lang="en-US" sz="2000" b="1" dirty="0"/>
              <a:t>Hide Header Icons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Format Visual &gt; Header Icons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Removes the extra buttons</a:t>
            </a:r>
          </a:p>
          <a:p>
            <a:pPr marL="0" indent="-45720">
              <a:buNone/>
            </a:pPr>
            <a:r>
              <a:rPr lang="en-US" sz="2000" b="1" dirty="0"/>
              <a:t>Edit Multiple Visuals at Once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dirty="0"/>
              <a:t>Format visual settings</a:t>
            </a:r>
          </a:p>
          <a:p>
            <a:pPr marL="0" indent="-45720">
              <a:buNone/>
            </a:pPr>
            <a:r>
              <a:rPr lang="en-US" sz="2000" b="1" dirty="0"/>
              <a:t>Combine Shapes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/>
              <a:t>See the pie chart 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dirty="0"/>
              <a:t>Outline shapes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/>
              <a:t>Hide information</a:t>
            </a:r>
          </a:p>
        </p:txBody>
      </p:sp>
    </p:spTree>
    <p:extLst>
      <p:ext uri="{BB962C8B-B14F-4D97-AF65-F5344CB8AC3E}">
        <p14:creationId xmlns:p14="http://schemas.microsoft.com/office/powerpoint/2010/main" val="3908021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304F18C-17A8-6541-C115-18EF9550A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166" y="2146604"/>
            <a:ext cx="4013200" cy="4013200"/>
          </a:xfrm>
          <a:prstGeom prst="rect">
            <a:avLst/>
          </a:prstGeom>
        </p:spPr>
      </p:pic>
      <p:pic>
        <p:nvPicPr>
          <p:cNvPr id="5" name="Graphic 4" descr="Database with solid fill">
            <a:extLst>
              <a:ext uri="{FF2B5EF4-FFF2-40B4-BE49-F238E27FC236}">
                <a16:creationId xmlns:a16="http://schemas.microsoft.com/office/drawing/2014/main" id="{76F9411C-A14C-8100-51A2-72011EA78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85953" y="4469587"/>
            <a:ext cx="1919226" cy="191922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E13595D-168F-096E-7B7A-942FF383C7E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12634" y="698196"/>
            <a:ext cx="4766732" cy="1498600"/>
          </a:xfrm>
        </p:spPr>
        <p:txBody>
          <a:bodyPr>
            <a:normAutofit/>
          </a:bodyPr>
          <a:lstStyle/>
          <a:p>
            <a:r>
              <a:rPr lang="en-US" sz="6600" dirty="0"/>
              <a:t>Technical Demo</a:t>
            </a:r>
          </a:p>
        </p:txBody>
      </p:sp>
    </p:spTree>
    <p:extLst>
      <p:ext uri="{BB962C8B-B14F-4D97-AF65-F5344CB8AC3E}">
        <p14:creationId xmlns:p14="http://schemas.microsoft.com/office/powerpoint/2010/main" val="1329837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&amp;a - Free education icons">
            <a:extLst>
              <a:ext uri="{FF2B5EF4-FFF2-40B4-BE49-F238E27FC236}">
                <a16:creationId xmlns:a16="http://schemas.microsoft.com/office/drawing/2014/main" id="{DB7E4924-0CC1-EE12-1B7C-5F1F4AD40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796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819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16E5-C207-6D73-AA95-F957B6BA0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E818C-7E2B-FAAE-7121-860954D1B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200" dirty="0"/>
              <a:t>What is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Business Intelligence</a:t>
            </a:r>
            <a:r>
              <a:rPr lang="en-US" sz="3200" dirty="0">
                <a:solidFill>
                  <a:srgbClr val="000000"/>
                </a:solidFill>
              </a:rPr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The Importance of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Gathering Requirements</a:t>
            </a:r>
            <a:r>
              <a:rPr lang="en-US" sz="3200" dirty="0">
                <a:solidFill>
                  <a:srgbClr val="000000"/>
                </a:solidFill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Set Up A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Power BI Desktop </a:t>
            </a:r>
            <a:r>
              <a:rPr lang="en-US" sz="3200" dirty="0"/>
              <a:t>Project.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Import &amp; Transform Your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Data</a:t>
            </a:r>
            <a:r>
              <a:rPr lang="en-US" sz="3200" dirty="0">
                <a:solidFill>
                  <a:srgbClr val="000000"/>
                </a:solidFill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Make it Pretty. Make it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Relevant</a:t>
            </a:r>
            <a:r>
              <a:rPr lang="en-US" sz="3200" dirty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335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4FA2B0D-6D11-78A5-2F34-29460A1BC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Gathering Requirements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879A8CB-E01A-A4E9-46DC-9E5FB55146B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 Getting The What, Why &amp; How</a:t>
            </a:r>
            <a:endParaRPr lang="en-US" dirty="0"/>
          </a:p>
        </p:txBody>
      </p:sp>
      <p:pic>
        <p:nvPicPr>
          <p:cNvPr id="21" name="Picture Placeholder 20" descr="A room with a table and chairs&#10;&#10;Description automatically generated with low confidence">
            <a:extLst>
              <a:ext uri="{FF2B5EF4-FFF2-40B4-BE49-F238E27FC236}">
                <a16:creationId xmlns:a16="http://schemas.microsoft.com/office/drawing/2014/main" id="{44E5C711-3EE8-667E-237F-8F4EDD6FBBC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1868" b="218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01741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1F5C-23C9-3617-0BD2-29437178E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2F697-0FCB-27E0-9B38-638862ED8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b="1" dirty="0"/>
              <a:t>Definition: </a:t>
            </a:r>
            <a:r>
              <a:rPr lang="en-US" sz="2400" dirty="0"/>
              <a:t>The process of collecting, analyzing, and presenting data to answer one or more questions. 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 Drive business decisions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 Uncover meaningful insights into the data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 Prove a point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b="1" dirty="0"/>
              <a:t>How: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 </a:t>
            </a:r>
            <a:r>
              <a:rPr lang="en-US" sz="2400" b="1" dirty="0"/>
              <a:t>ETL</a:t>
            </a:r>
            <a:r>
              <a:rPr lang="en-US" sz="2400" dirty="0"/>
              <a:t>: Extract, Transform, Load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 </a:t>
            </a:r>
            <a:r>
              <a:rPr lang="en-US" sz="2400" b="1" dirty="0"/>
              <a:t>Data Modeling:</a:t>
            </a:r>
            <a:r>
              <a:rPr lang="en-US" sz="2400" dirty="0"/>
              <a:t> Organizes data into dimensions and measures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400" b="1" dirty="0"/>
              <a:t> Data Analysis: </a:t>
            </a:r>
            <a:r>
              <a:rPr lang="en-US" sz="2400" dirty="0"/>
              <a:t>The act of finding trends and uncovering answers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 </a:t>
            </a:r>
            <a:r>
              <a:rPr lang="en-US" sz="2400" b="1" dirty="0"/>
              <a:t>Reporting &amp; Visualization: </a:t>
            </a:r>
            <a:r>
              <a:rPr lang="en-US" sz="2400" dirty="0"/>
              <a:t>Dashboards, charts, graphs, tables, etc.</a:t>
            </a:r>
          </a:p>
        </p:txBody>
      </p:sp>
    </p:spTree>
    <p:extLst>
      <p:ext uri="{BB962C8B-B14F-4D97-AF65-F5344CB8AC3E}">
        <p14:creationId xmlns:p14="http://schemas.microsoft.com/office/powerpoint/2010/main" val="4009915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A2E83-53E8-B913-3662-20E55B2A6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EC60B-11F5-A18F-53AC-FA99C99C3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5999"/>
            <a:ext cx="9720073" cy="4333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What it is: </a:t>
            </a:r>
            <a:r>
              <a:rPr lang="en-US" sz="2400" dirty="0"/>
              <a:t>The roadmap driving the development process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 Defines the scope of the project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 Outlines what the reports are supposed to achieve or demonstrate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 Highlights the minimum requirements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 Identifies the target audience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 Minimizes development time with less after-the-fact back and forth</a:t>
            </a:r>
          </a:p>
          <a:p>
            <a:pPr marL="0" indent="0">
              <a:buNone/>
            </a:pPr>
            <a:r>
              <a:rPr lang="en-US" sz="2400" b="1" dirty="0"/>
              <a:t>What it’s not</a:t>
            </a:r>
            <a:r>
              <a:rPr lang="en-US" sz="2400" dirty="0"/>
              <a:t>: A design session, detail by gory detail.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 Build out the design as you go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 Follow the data to make a cohesive, intelligent design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15987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A4C84-49F5-CCFF-551C-AB60C678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BAF64-73E1-7028-2CBA-74F8A70E7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Identify </a:t>
            </a:r>
            <a:r>
              <a:rPr lang="en-US" sz="2400" b="1" dirty="0"/>
              <a:t>stakeholders: </a:t>
            </a:r>
            <a:r>
              <a:rPr lang="en-US" sz="2400" dirty="0"/>
              <a:t>decision makers for the project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Identify </a:t>
            </a:r>
            <a:r>
              <a:rPr lang="en-US" sz="2400" b="1" dirty="0"/>
              <a:t>target audience</a:t>
            </a:r>
            <a:r>
              <a:rPr lang="en-US" sz="2400" dirty="0"/>
              <a:t>: who will consume the information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Find the </a:t>
            </a:r>
            <a:r>
              <a:rPr lang="en-US" sz="2400" b="1" dirty="0"/>
              <a:t>question</a:t>
            </a:r>
            <a:r>
              <a:rPr lang="en-US" sz="2400" dirty="0"/>
              <a:t>(s) the project is trying to answer</a:t>
            </a:r>
          </a:p>
          <a:p>
            <a:pPr marL="173736" lvl="1" indent="0">
              <a:buNone/>
            </a:pPr>
            <a:r>
              <a:rPr lang="en-US" sz="1600" dirty="0"/>
              <a:t>	</a:t>
            </a:r>
            <a:r>
              <a:rPr lang="en-US" dirty="0"/>
              <a:t>“What is the distribution of invoiced customers?”</a:t>
            </a:r>
          </a:p>
          <a:p>
            <a:pPr marL="173736" lvl="1" indent="0">
              <a:buNone/>
            </a:pPr>
            <a:r>
              <a:rPr lang="en-US" dirty="0"/>
              <a:t>	“What are the operating costs vs profit?”</a:t>
            </a:r>
          </a:p>
          <a:p>
            <a:pPr marL="173736" lvl="1" indent="0">
              <a:buNone/>
            </a:pPr>
            <a:r>
              <a:rPr lang="en-US" dirty="0"/>
              <a:t>	“How are the sales employees performing?”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Prioritize</a:t>
            </a:r>
            <a:r>
              <a:rPr lang="en-US" dirty="0"/>
              <a:t> requests: Mission critical vs. nice to have information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Go for it.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Circle back</a:t>
            </a:r>
            <a:r>
              <a:rPr lang="en-US" dirty="0"/>
              <a:t>: This is an iterative process</a:t>
            </a:r>
          </a:p>
        </p:txBody>
      </p:sp>
    </p:spTree>
    <p:extLst>
      <p:ext uri="{BB962C8B-B14F-4D97-AF65-F5344CB8AC3E}">
        <p14:creationId xmlns:p14="http://schemas.microsoft.com/office/powerpoint/2010/main" val="2567032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8AD875-3CBE-D041-5578-5A3641979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your project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062281-3749-4618-F238-D972A64572A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Intro to Power BI Desktop</a:t>
            </a:r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6226E40C-A610-1F1D-AA94-FA1B853FA42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duotone>
              <a:srgbClr val="1CADE4">
                <a:shade val="45000"/>
                <a:satMod val="135000"/>
              </a:srgbClr>
              <a:prstClr val="white"/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8742" b="18742"/>
          <a:stretch/>
        </p:blipFill>
        <p:spPr/>
      </p:pic>
    </p:spTree>
    <p:extLst>
      <p:ext uri="{BB962C8B-B14F-4D97-AF65-F5344CB8AC3E}">
        <p14:creationId xmlns:p14="http://schemas.microsoft.com/office/powerpoint/2010/main" val="3893508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53D7CD-A5C1-D5C8-C4FC-8842941AD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Settings			project Settings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41FE3C-AA89-D4AD-BC89-5831EA3F15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C00000"/>
                </a:solidFill>
              </a:rPr>
              <a:t>Time Intelligence</a:t>
            </a:r>
            <a:r>
              <a:rPr lang="en-US" sz="2000" b="1" dirty="0"/>
              <a:t> </a:t>
            </a:r>
            <a:r>
              <a:rPr lang="en-US" sz="2000" dirty="0"/>
              <a:t>(Off)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Creates unnecessary date calculations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Use a date table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0000"/>
                </a:solidFill>
              </a:rPr>
              <a:t>Map &amp; Filled Map Visuals </a:t>
            </a:r>
            <a:r>
              <a:rPr lang="en-US" sz="1900" dirty="0"/>
              <a:t>(It Depends™)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Geographic map support – Bing</a:t>
            </a:r>
            <a:r>
              <a:rPr lang="en-US" dirty="0"/>
              <a:t>	</a:t>
            </a:r>
          </a:p>
          <a:p>
            <a:pPr marL="0" indent="-45720">
              <a:buNone/>
            </a:pPr>
            <a:r>
              <a:rPr lang="en-US" sz="2000" b="1" dirty="0">
                <a:solidFill>
                  <a:srgbClr val="00B050"/>
                </a:solidFill>
              </a:rPr>
              <a:t>Shape Visuals </a:t>
            </a:r>
            <a:r>
              <a:rPr lang="en-US" sz="2000" dirty="0"/>
              <a:t>(On)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Simple regional maps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Can import other custom maps 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B050"/>
                </a:solidFill>
              </a:rPr>
              <a:t>Modern Visual ToolTips </a:t>
            </a:r>
            <a:r>
              <a:rPr lang="en-US" sz="2000" dirty="0"/>
              <a:t>(On)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More freedom with custom tooltip pop-ups</a:t>
            </a:r>
          </a:p>
          <a:p>
            <a:pPr marL="0" indent="-45720">
              <a:buNone/>
            </a:pPr>
            <a:r>
              <a:rPr lang="en-US" sz="2100" b="1" dirty="0"/>
              <a:t>Enhanced Security Editor </a:t>
            </a:r>
            <a:r>
              <a:rPr lang="en-US" sz="1900" dirty="0"/>
              <a:t>(It Depends™)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User-friendly filters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57F056-C9FA-5F09-EF56-7834215154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4081" y="2240280"/>
            <a:ext cx="4754880" cy="402336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100" b="1" dirty="0">
                <a:solidFill>
                  <a:srgbClr val="C00000"/>
                </a:solidFill>
              </a:rPr>
              <a:t>Time Intelligence </a:t>
            </a:r>
            <a:r>
              <a:rPr lang="en-US" sz="2100" dirty="0"/>
              <a:t>(Off)</a:t>
            </a:r>
            <a:endParaRPr lang="en-US" sz="2100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Confirm it’s off </a:t>
            </a:r>
          </a:p>
          <a:p>
            <a:pPr marL="0" indent="0">
              <a:buNone/>
            </a:pPr>
            <a:r>
              <a:rPr lang="en-US" sz="2100" b="1" dirty="0"/>
              <a:t>Default Visual Interaction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Cross filtering vs. Cross Highlighting</a:t>
            </a:r>
          </a:p>
          <a:p>
            <a:pPr marL="0" indent="0">
              <a:buNone/>
            </a:pPr>
            <a:r>
              <a:rPr lang="en-US" sz="2100" b="1" dirty="0"/>
              <a:t>Filters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Selective apply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Prevents the data from filtering every click</a:t>
            </a:r>
          </a:p>
          <a:p>
            <a:pPr marL="0" indent="0">
              <a:buNone/>
            </a:pPr>
            <a:r>
              <a:rPr lang="en-US" sz="2100" b="1" dirty="0"/>
              <a:t>Export Data</a:t>
            </a:r>
            <a:endParaRPr lang="en-US" sz="21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Dictates end-user access outside of the report</a:t>
            </a:r>
          </a:p>
          <a:p>
            <a:pPr marL="0" indent="-45720">
              <a:buNone/>
            </a:pPr>
            <a:r>
              <a:rPr lang="en-US" b="1" dirty="0"/>
              <a:t>Persistent Filters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Default allows saving between sessions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More user-friendly experience when enabled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0B47B4-A97A-14EF-F721-E92D68F19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35396" y="704199"/>
            <a:ext cx="428685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3574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 design</Template>
  <TotalTime>11062</TotalTime>
  <Words>1207</Words>
  <Application>Microsoft Office PowerPoint</Application>
  <PresentationFormat>Widescreen</PresentationFormat>
  <Paragraphs>214</Paragraphs>
  <Slides>25</Slides>
  <Notes>2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Consolas</vt:lpstr>
      <vt:lpstr>Tw Cen MT</vt:lpstr>
      <vt:lpstr>Tw Cen MT Condensed</vt:lpstr>
      <vt:lpstr>Wingdings</vt:lpstr>
      <vt:lpstr>Wingdings 3</vt:lpstr>
      <vt:lpstr>Integral</vt:lpstr>
      <vt:lpstr>Jumping into a power bi project</vt:lpstr>
      <vt:lpstr>Courtney Woolum Matrix Pointe software</vt:lpstr>
      <vt:lpstr>Roadmap</vt:lpstr>
      <vt:lpstr>Gathering Requirements</vt:lpstr>
      <vt:lpstr>Business Intelligence</vt:lpstr>
      <vt:lpstr>Requirements</vt:lpstr>
      <vt:lpstr>Gathering Process</vt:lpstr>
      <vt:lpstr>Setting up your project</vt:lpstr>
      <vt:lpstr>Global Settings   project Settings</vt:lpstr>
      <vt:lpstr>Import &amp; transform</vt:lpstr>
      <vt:lpstr>Foreign keys</vt:lpstr>
      <vt:lpstr>Importing Data</vt:lpstr>
      <vt:lpstr>Key Cleanup Actions</vt:lpstr>
      <vt:lpstr>relationships</vt:lpstr>
      <vt:lpstr>relationships vs Views</vt:lpstr>
      <vt:lpstr>Combining Queries</vt:lpstr>
      <vt:lpstr>Visualization</vt:lpstr>
      <vt:lpstr>Line &amp; Column Charts</vt:lpstr>
      <vt:lpstr>Maps</vt:lpstr>
      <vt:lpstr>Slicers          Date Table</vt:lpstr>
      <vt:lpstr>Words to the wise</vt:lpstr>
      <vt:lpstr>Visual behavior</vt:lpstr>
      <vt:lpstr>Hidden Gems</vt:lpstr>
      <vt:lpstr>Technical Demo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Jumping into a power bi project</dc:title>
  <dc:creator>Courtney Woolum</dc:creator>
  <cp:lastModifiedBy>Courtney Woolum</cp:lastModifiedBy>
  <cp:revision>2</cp:revision>
  <dcterms:created xsi:type="dcterms:W3CDTF">2023-04-22T20:39:45Z</dcterms:created>
  <dcterms:modified xsi:type="dcterms:W3CDTF">2023-05-02T16:34:44Z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